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8" r:id="rId6"/>
    <p:sldId id="259" r:id="rId7"/>
    <p:sldId id="260" r:id="rId8"/>
    <p:sldId id="261" r:id="rId9"/>
    <p:sldId id="262" r:id="rId10"/>
    <p:sldId id="264" r:id="rId11"/>
    <p:sldId id="263" r:id="rId12"/>
  </p:sldIdLst>
  <p:sldSz cx="9144000" cy="5143500" type="screen16x9"/>
  <p:notesSz cx="5143500" cy="9144000"/>
  <p:embeddedFontLst>
    <p:embeddedFont>
      <p:font typeface="Bevan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Inter" panose="020B0604020202020204" charset="0"/>
      <p:regular r:id="rId19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5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6822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2022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ooking.com/hotel/gb/wheatlands-lodge-york.en-gb.html?aid=311076&amp;label=wheatlands-lodge-york-RRdyj1f93rWs79jxMAoEOgS162170317418%3Apl%3Ata%3Ap1%3Ap2%3Aac%3Aap%3Aneg%3Afi%3Atikwd-659291931%3Alp9046484%3Ali%3Adec%3Adm%3Appccp%3DUmFuZG9tSVYkc2RlIyh9YVujEjbMrKBVEQO8hCDrg-c&amp;sid=9f13147c410ea78095d96c3084f7bf39&amp;dest_id=-2612321&amp;dest_type=city&amp;dist=0&amp;group_adults=2&amp;group_children=0&amp;hapos=1&amp;hpos=1&amp;no_rooms=1&amp;req_adults=2&amp;req_children=0&amp;room1=A%2CA&amp;sb_price_type=total&amp;sr_order=popularity&amp;srepoch=1790625271&amp;srpvid=0db28bf86bf308aa&amp;type=total&amp;ucfs=1&amp;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ogle.com/search?q=little+sutton+c+of+e&amp;sca_esv=4a77bef8dbaf3d73&amp;sxsrf=AE3TifPHJkprNEuCcGT7mLTYNzUgkepSqQ%3A1762534742456&amp;source=hp&amp;ei=ViUOab6GGsilhbIP9_2nYQ&amp;iflsig=AOw8s4IAAAAAaQ4zZgQv4qWEAjLjL_MzURM9i-2Xxo8-&amp;oq=littl&amp;gs_lp=Egdnd3Mtd2l6IgVsaXR0bCoCCAAyChAjGIAEGCcYigUyBBAjGCcyChAjGIAEGCcYigUyERAAGIAEGJECGLEDGIMBGIoFMgsQABiABBiRAhiKBTIREC4YgAQYsQMY0QMYgwEYxwEyBRAuGIAEMggQLhiABBixAzIOEAAYgAQYsQMYgwEYigUyCBAuGIAEGLEDSIkRUABYuwpwAXgAkAEAmAGNAaABsQWqAQMxLjW4AQPIAQD4AQGYAgegAtcFqAIKwgIKEC4YgAQYJxiKBcICDhAuGIAEGJECGNQCGIoFwgILEAAYgAQYsQMYgwHCAgcQIxgnGOoCwgIHEC4YJxjqAsICDRAuGMcBGCcY6gIYrwHCAg4QLhiABBixAxiDARiKBcICDhAuGIAEGLEDGNEDGMcBwgILEC4YgAQYsQMYgwGYAwPxBZB63CpCrGzxkgcDMi41oAfwYrIHAzEuNbgH0wXCBwUwLjIuNcgHHA&amp;sclient=gws-wiz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7Dyatk"/>
          <p:cNvSpPr/>
          <p:nvPr/>
        </p:nvSpPr>
        <p:spPr>
          <a:xfrm>
            <a:off x="274320" y="358043"/>
            <a:ext cx="4023360" cy="4594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Year 6 York Residential</a:t>
            </a:r>
            <a:endParaRPr lang="en-US" sz="3240" dirty="0"/>
          </a:p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72817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Little Sutton CE Primary School trip: 21–23 October 2026</a:t>
            </a:r>
            <a:endParaRPr lang="en-US" sz="3240" dirty="0"/>
          </a:p>
        </p:txBody>
      </p:sp>
      <p:pic>
        <p:nvPicPr>
          <p:cNvPr id="3" name="yorkcover1" descr="/home/forge/chalkie-production-workers-1/releases/78787817/backend/storage/app/render-specs/efc2b24f-1ee8-410b-a647-cefa5e2cd557/img_b0d61fa6640bd2adcb70cbf75e84bb7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3191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VXEG5h"/>
          <p:cNvSpPr/>
          <p:nvPr/>
        </p:nvSpPr>
        <p:spPr>
          <a:xfrm>
            <a:off x="274320" y="257300"/>
            <a:ext cx="450342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Where we stay and travel</a:t>
            </a:r>
            <a:endParaRPr lang="en-US" sz="2880" dirty="0"/>
          </a:p>
        </p:txBody>
      </p:sp>
      <p:sp>
        <p:nvSpPr>
          <p:cNvPr id="3" name="ztQ5SFID"/>
          <p:cNvSpPr/>
          <p:nvPr/>
        </p:nvSpPr>
        <p:spPr>
          <a:xfrm>
            <a:off x="185418" y="1299359"/>
            <a:ext cx="4503420" cy="34404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Wheatlands Lodge Hotel</a:t>
            </a:r>
            <a:endParaRPr lang="en-US" sz="2070" dirty="0"/>
          </a:p>
          <a:p>
            <a:pPr marL="0" indent="0" algn="l">
              <a:lnSpc>
                <a:spcPts val="239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71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private base is the comfortable Wheatlands Lodge Hotel on Scarcroft Road, offering dedicated en-suite rooms, hearty cooked breakfasts, and evening meals together.</a:t>
            </a:r>
            <a:endParaRPr lang="en-US" sz="2070" dirty="0"/>
          </a:p>
          <a:p>
            <a:pPr marL="228600" indent="-68580" algn="l">
              <a:lnSpc>
                <a:spcPts val="2394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71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Coach travel:</a:t>
            </a:r>
            <a:r>
              <a:rPr lang="en-US" sz="171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37-seater coach operated by Alpine Travel throughout.</a:t>
            </a:r>
            <a:endParaRPr lang="en-US" sz="2070" dirty="0"/>
          </a:p>
          <a:p>
            <a:pPr marL="228600" indent="-68580" algn="l">
              <a:lnSpc>
                <a:spcPts val="2394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71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City centre:</a:t>
            </a:r>
            <a:r>
              <a:rPr lang="en-US" sz="171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Drop-offs are at St George's Field due to pedestrian zones.</a:t>
            </a:r>
            <a:endParaRPr lang="en-US" sz="207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AB0499-F694-4981-B766-EE506B467C83}"/>
              </a:ext>
            </a:extLst>
          </p:cNvPr>
          <p:cNvSpPr/>
          <p:nvPr/>
        </p:nvSpPr>
        <p:spPr>
          <a:xfrm>
            <a:off x="4866638" y="176020"/>
            <a:ext cx="40030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>
                <a:hlinkClick r:id="rId4"/>
              </a:rPr>
              <a:t>Wheatlands</a:t>
            </a:r>
            <a:r>
              <a:rPr lang="en-GB" dirty="0">
                <a:hlinkClick r:id="rId4"/>
              </a:rPr>
              <a:t> Lodge Hotel, York</a:t>
            </a:r>
            <a:endParaRPr lang="en-GB" dirty="0"/>
          </a:p>
          <a:p>
            <a:endParaRPr lang="en-GB" dirty="0"/>
          </a:p>
          <a:p>
            <a:r>
              <a:rPr lang="en-GB" dirty="0" err="1"/>
              <a:t>Wheatlands</a:t>
            </a:r>
            <a:r>
              <a:rPr lang="en-GB" dirty="0"/>
              <a:t> Lodge Hotel, 75-85 </a:t>
            </a:r>
            <a:r>
              <a:rPr lang="en-GB" dirty="0" err="1"/>
              <a:t>Scarcroft</a:t>
            </a:r>
            <a:r>
              <a:rPr lang="en-GB" dirty="0"/>
              <a:t> Rd, York YO24 1DB</a:t>
            </a:r>
          </a:p>
          <a:p>
            <a:r>
              <a:rPr lang="en-GB" b="1" dirty="0"/>
              <a:t>Tel. 01904 654318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21BCDD-CFF0-4D63-BB00-EF930C4A2392}"/>
              </a:ext>
            </a:extLst>
          </p:cNvPr>
          <p:cNvSpPr/>
          <p:nvPr/>
        </p:nvSpPr>
        <p:spPr>
          <a:xfrm>
            <a:off x="4777740" y="1815188"/>
            <a:ext cx="4091939" cy="24186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b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WEDNESDAY 21</a:t>
            </a:r>
            <a:r>
              <a:rPr lang="en-GB" b="1" u="sng" baseline="30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</a:t>
            </a:r>
            <a:r>
              <a:rPr lang="en-GB" b="1" u="sng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OCTOBER 2026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07:20hrs – please arrive at school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07.45 hrs - The coach will arrive at the school to load the luggage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8am – coach leaves</a:t>
            </a:r>
          </a:p>
          <a:p>
            <a:pPr indent="457200">
              <a:lnSpc>
                <a:spcPct val="107000"/>
              </a:lnSpc>
              <a:spcAft>
                <a:spcPts val="0"/>
              </a:spcAft>
            </a:pP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AlQqaG"/>
          <p:cNvSpPr/>
          <p:nvPr/>
        </p:nvSpPr>
        <p:spPr>
          <a:xfrm>
            <a:off x="320040" y="303020"/>
            <a:ext cx="8503920" cy="445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Day 1: Vikings and Minster</a:t>
            </a:r>
            <a:endParaRPr lang="en-US" sz="2880" dirty="0"/>
          </a:p>
        </p:txBody>
      </p:sp>
      <p:sp>
        <p:nvSpPr>
          <p:cNvPr id="3" name="qYyBBV29"/>
          <p:cNvSpPr/>
          <p:nvPr/>
        </p:nvSpPr>
        <p:spPr>
          <a:xfrm>
            <a:off x="274320" y="857250"/>
            <a:ext cx="4206240" cy="4011930"/>
          </a:xfrm>
          <a:prstGeom prst="roundRect">
            <a:avLst>
              <a:gd name="adj" fmla="val 3419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4" name="day1minster" descr="/home/forge/chalkie-production-workers-1/releases/78787817/backend/storage/app/render-specs/efc2b24f-1ee8-410b-a647-cefa5e2cd557/img_b1356afddf59543072f34c3351f1784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005840"/>
            <a:ext cx="2937510" cy="1280160"/>
          </a:xfrm>
          <a:prstGeom prst="roundRect">
            <a:avLst>
              <a:gd name="adj" fmla="val 7143"/>
            </a:avLst>
          </a:prstGeom>
        </p:spPr>
      </p:pic>
      <p:sp>
        <p:nvSpPr>
          <p:cNvPr id="5" name="Ec4Avsoo"/>
          <p:cNvSpPr/>
          <p:nvPr/>
        </p:nvSpPr>
        <p:spPr>
          <a:xfrm>
            <a:off x="468630" y="2474324"/>
            <a:ext cx="3817620" cy="2251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York Minster &amp; The Shambles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Depart school at 08:00. Self-led exploration of the Minster, followed by spotting the iconic shops along The Shambles and lunch at Friargate.</a:t>
            </a:r>
            <a:endParaRPr lang="en-US" sz="1980" dirty="0"/>
          </a:p>
        </p:txBody>
      </p:sp>
      <p:sp>
        <p:nvSpPr>
          <p:cNvPr id="6" name="ALUqeeM0"/>
          <p:cNvSpPr/>
          <p:nvPr/>
        </p:nvSpPr>
        <p:spPr>
          <a:xfrm>
            <a:off x="4663440" y="857250"/>
            <a:ext cx="4206240" cy="4011930"/>
          </a:xfrm>
          <a:prstGeom prst="roundRect">
            <a:avLst>
              <a:gd name="adj" fmla="val 3419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7" name="day1jorvik" descr="/home/forge/chalkie-production-workers-1/releases/78787817/backend/storage/app/render-specs/efc2b24f-1ee8-410b-a647-cefa5e2cd557/img_84bc326363d8ed4a0d99f797ff8e68f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005840"/>
            <a:ext cx="2937510" cy="1280160"/>
          </a:xfrm>
          <a:prstGeom prst="roundRect">
            <a:avLst>
              <a:gd name="adj" fmla="val 7143"/>
            </a:avLst>
          </a:prstGeom>
        </p:spPr>
      </p:pic>
      <p:sp>
        <p:nvSpPr>
          <p:cNvPr id="8" name="iOVBqw8Q"/>
          <p:cNvSpPr/>
          <p:nvPr/>
        </p:nvSpPr>
        <p:spPr>
          <a:xfrm>
            <a:off x="4857750" y="2474324"/>
            <a:ext cx="3817620" cy="2251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DIG &amp; JORVIK Viking Centre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Hands-on excavation and Battle Tactics workshop at DIG (13:45), followed by riding through 10th-century Viking streets at JORVIK (16:15).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3PdRUuN"/>
          <p:cNvSpPr/>
          <p:nvPr/>
        </p:nvSpPr>
        <p:spPr>
          <a:xfrm>
            <a:off x="274320" y="25730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Day 2: Castles, chocolate and ghosts</a:t>
            </a:r>
            <a:endParaRPr lang="en-US" sz="2880" dirty="0"/>
          </a:p>
        </p:txBody>
      </p:sp>
      <p:sp>
        <p:nvSpPr>
          <p:cNvPr id="3" name="VKPzmQ8x"/>
          <p:cNvSpPr/>
          <p:nvPr/>
        </p:nvSpPr>
        <p:spPr>
          <a:xfrm>
            <a:off x="274320" y="81153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4" name="ico1castle" descr="/home/forge/chalkie-production-workers-1/releases/78787817/backend/storage/app/render-specs/efc2b24f-1ee8-410b-a647-cefa5e2cd557/img_80f0de3fd803c22a4d87b69871db38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948690"/>
            <a:ext cx="548640" cy="548640"/>
          </a:xfrm>
          <a:prstGeom prst="rect">
            <a:avLst/>
          </a:prstGeom>
        </p:spPr>
      </p:pic>
      <p:sp>
        <p:nvSpPr>
          <p:cNvPr id="5" name="VsJK27C6"/>
          <p:cNvSpPr/>
          <p:nvPr/>
        </p:nvSpPr>
        <p:spPr>
          <a:xfrm>
            <a:off x="1005840" y="999854"/>
            <a:ext cx="338328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York Castle Museum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10:00 visit. Reconstructed Victorian streets, period rooms, and packed lunch in the Dick Turpin room.</a:t>
            </a:r>
            <a:endParaRPr lang="en-US" sz="1980" dirty="0"/>
          </a:p>
        </p:txBody>
      </p:sp>
      <p:sp>
        <p:nvSpPr>
          <p:cNvPr id="6" name="AA7fS137"/>
          <p:cNvSpPr/>
          <p:nvPr/>
        </p:nvSpPr>
        <p:spPr>
          <a:xfrm>
            <a:off x="4617720" y="81153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7" name="ico2choc" descr="/home/forge/chalkie-production-workers-1/releases/78787817/backend/storage/app/render-specs/efc2b24f-1ee8-410b-a647-cefa5e2cd557/img_aadbdd04ab04e63c0880258afe63855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948690"/>
            <a:ext cx="548640" cy="548640"/>
          </a:xfrm>
          <a:prstGeom prst="rect">
            <a:avLst/>
          </a:prstGeom>
        </p:spPr>
      </p:pic>
      <p:sp>
        <p:nvSpPr>
          <p:cNvPr id="8" name="uW9AcM6O"/>
          <p:cNvSpPr/>
          <p:nvPr/>
        </p:nvSpPr>
        <p:spPr>
          <a:xfrm>
            <a:off x="5349240" y="999854"/>
            <a:ext cx="338328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York's Chocolate Story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12:30 entry. Discovering York's confectionery heritage, how cocoa is made, and sampling treats.</a:t>
            </a:r>
            <a:endParaRPr lang="en-US" sz="1980" dirty="0"/>
          </a:p>
        </p:txBody>
      </p:sp>
      <p:sp>
        <p:nvSpPr>
          <p:cNvPr id="9" name="AUi9XvSm"/>
          <p:cNvSpPr/>
          <p:nvPr/>
        </p:nvSpPr>
        <p:spPr>
          <a:xfrm>
            <a:off x="274320" y="289179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10" name="ico3dungeon" descr="/home/forge/chalkie-production-workers-1/releases/78787817/backend/storage/app/render-specs/efc2b24f-1ee8-410b-a647-cefa5e2cd557/img_350666af8a7219f1f4b1f826760abca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028950"/>
            <a:ext cx="548640" cy="548640"/>
          </a:xfrm>
          <a:prstGeom prst="rect">
            <a:avLst/>
          </a:prstGeom>
        </p:spPr>
      </p:pic>
      <p:sp>
        <p:nvSpPr>
          <p:cNvPr id="11" name="kIjDvroX"/>
          <p:cNvSpPr/>
          <p:nvPr/>
        </p:nvSpPr>
        <p:spPr>
          <a:xfrm>
            <a:off x="1005840" y="3080114"/>
            <a:ext cx="338328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York Dungeons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14:40 visit. Live costumed actors sharing York's thrilling and dramatic folklore with theatrical flair.</a:t>
            </a:r>
            <a:endParaRPr lang="en-US" sz="1980" dirty="0"/>
          </a:p>
        </p:txBody>
      </p:sp>
      <p:sp>
        <p:nvSpPr>
          <p:cNvPr id="12" name="sgMrk89j"/>
          <p:cNvSpPr/>
          <p:nvPr/>
        </p:nvSpPr>
        <p:spPr>
          <a:xfrm>
            <a:off x="4617720" y="2891790"/>
            <a:ext cx="4251960" cy="1988820"/>
          </a:xfrm>
          <a:prstGeom prst="roundRect">
            <a:avLst>
              <a:gd name="adj" fmla="val 689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8CBB9"/>
            </a:solidFill>
            <a:prstDash val="solid"/>
          </a:ln>
        </p:spPr>
      </p:sp>
      <p:pic>
        <p:nvPicPr>
          <p:cNvPr id="13" name="ico4ghost" descr="/home/forge/chalkie-production-workers-1/releases/78787817/backend/storage/app/render-specs/efc2b24f-1ee8-410b-a647-cefa5e2cd557/img_50f93aaf7b4e2765592b5de31af84b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028950"/>
            <a:ext cx="548640" cy="548640"/>
          </a:xfrm>
          <a:prstGeom prst="rect">
            <a:avLst/>
          </a:prstGeom>
        </p:spPr>
      </p:pic>
      <p:sp>
        <p:nvSpPr>
          <p:cNvPr id="14" name="KxZ8F6eh"/>
          <p:cNvSpPr/>
          <p:nvPr/>
        </p:nvSpPr>
        <p:spPr>
          <a:xfrm>
            <a:off x="5349240" y="3080114"/>
            <a:ext cx="338328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Original Ghost Tour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19:30 evening walk tailored specially for school pupils, starting from Clifford's Tower and finishing at the Minster.</a:t>
            </a:r>
            <a:endParaRPr lang="en-US" sz="1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v9E6t4"/>
          <p:cNvSpPr/>
          <p:nvPr/>
        </p:nvSpPr>
        <p:spPr>
          <a:xfrm>
            <a:off x="274320" y="257300"/>
            <a:ext cx="470916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Day 3: World War II home front</a:t>
            </a:r>
            <a:endParaRPr lang="en-US" sz="2880" dirty="0"/>
          </a:p>
        </p:txBody>
      </p:sp>
      <p:sp>
        <p:nvSpPr>
          <p:cNvPr id="3" name="B62HYEeO"/>
          <p:cNvSpPr/>
          <p:nvPr/>
        </p:nvSpPr>
        <p:spPr>
          <a:xfrm>
            <a:off x="274320" y="1297034"/>
            <a:ext cx="4709160" cy="33489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Murton Park Home Front Day</a:t>
            </a:r>
            <a:endParaRPr lang="en-US" sz="198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After hotel check-out, we spend Friday (10:00–15:15) experiencing life as wartime child evacuees in 1939.</a:t>
            </a:r>
            <a:endParaRPr lang="en-US" sz="198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Evacuation co-ordinator:</a:t>
            </a: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Discovering billet assignments and daily rationing.</a:t>
            </a:r>
            <a:endParaRPr lang="en-US" sz="198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ARP Warden drill:</a:t>
            </a: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Practising air-raid sirens, gas mask drills, and incendiary bomb safety.</a:t>
            </a:r>
            <a:endParaRPr lang="en-US" sz="198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Homeward journey:</a:t>
            </a:r>
            <a:r>
              <a:rPr lang="en-US" sz="162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Depart 15:15; return to school at approximately 18:30.</a:t>
            </a:r>
            <a:endParaRPr lang="en-US" sz="1980" dirty="0"/>
          </a:p>
        </p:txBody>
      </p:sp>
      <p:pic>
        <p:nvPicPr>
          <p:cNvPr id="4" name="day3murton1" descr="/home/forge/chalkie-production-workers-1/releases/78787817/backend/storage/app/render-specs/efc2b24f-1ee8-410b-a647-cefa5e2cd557/img_a2587c7a6ada1488de033032c6c7517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182880"/>
            <a:ext cx="3703320" cy="3246120"/>
          </a:xfrm>
          <a:prstGeom prst="roundRect">
            <a:avLst>
              <a:gd name="adj" fmla="val 4225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ygMNOi3"/>
          <p:cNvSpPr/>
          <p:nvPr/>
        </p:nvSpPr>
        <p:spPr>
          <a:xfrm>
            <a:off x="274320" y="257300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Essential packing and routines</a:t>
            </a:r>
            <a:endParaRPr lang="en-US" sz="2880" dirty="0"/>
          </a:p>
        </p:txBody>
      </p:sp>
      <p:sp>
        <p:nvSpPr>
          <p:cNvPr id="3" name="OPAZ6rc3"/>
          <p:cNvSpPr/>
          <p:nvPr/>
        </p:nvSpPr>
        <p:spPr>
          <a:xfrm>
            <a:off x="274320" y="1165860"/>
            <a:ext cx="8595360" cy="1028700"/>
          </a:xfrm>
          <a:prstGeom prst="roundRect">
            <a:avLst>
              <a:gd name="adj" fmla="val 1333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3E804C"/>
            </a:solidFill>
            <a:prstDash val="solid"/>
          </a:ln>
        </p:spPr>
      </p:sp>
      <p:sp>
        <p:nvSpPr>
          <p:cNvPr id="4" name="c9fL2oUa"/>
          <p:cNvSpPr/>
          <p:nvPr/>
        </p:nvSpPr>
        <p:spPr>
          <a:xfrm>
            <a:off x="468630" y="147560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WfI2RXEB"/>
          <p:cNvSpPr/>
          <p:nvPr/>
        </p:nvSpPr>
        <p:spPr>
          <a:xfrm>
            <a:off x="1108710" y="1247009"/>
            <a:ext cx="7566660" cy="8229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Sensible footwear &amp; waterproofs:</a:t>
            </a: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York is pedestrianised, so comfortable walking shoes and warm layers are vital.</a:t>
            </a:r>
            <a:endParaRPr lang="en-US" sz="1800" dirty="0"/>
          </a:p>
        </p:txBody>
      </p:sp>
      <p:sp>
        <p:nvSpPr>
          <p:cNvPr id="6" name="Co23dEvs"/>
          <p:cNvSpPr/>
          <p:nvPr/>
        </p:nvSpPr>
        <p:spPr>
          <a:xfrm>
            <a:off x="274320" y="2377440"/>
            <a:ext cx="8595360" cy="1028700"/>
          </a:xfrm>
          <a:prstGeom prst="roundRect">
            <a:avLst>
              <a:gd name="adj" fmla="val 1333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3E804C"/>
            </a:solidFill>
            <a:prstDash val="solid"/>
          </a:ln>
        </p:spPr>
      </p:sp>
      <p:sp>
        <p:nvSpPr>
          <p:cNvPr id="7" name="o3gJnLu9"/>
          <p:cNvSpPr/>
          <p:nvPr/>
        </p:nvSpPr>
        <p:spPr>
          <a:xfrm>
            <a:off x="468630" y="268718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CfZM1Tow"/>
          <p:cNvSpPr/>
          <p:nvPr/>
        </p:nvSpPr>
        <p:spPr>
          <a:xfrm>
            <a:off x="1108710" y="2458589"/>
            <a:ext cx="7566660" cy="8229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Dietary requirements &amp; medication:</a:t>
            </a: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All dietary needs and prescribed medicines must be logged with staff in advance.</a:t>
            </a:r>
            <a:endParaRPr lang="en-US" sz="1800" dirty="0"/>
          </a:p>
        </p:txBody>
      </p:sp>
      <p:sp>
        <p:nvSpPr>
          <p:cNvPr id="9" name="1cUiMXxd"/>
          <p:cNvSpPr/>
          <p:nvPr/>
        </p:nvSpPr>
        <p:spPr>
          <a:xfrm>
            <a:off x="274320" y="3589020"/>
            <a:ext cx="8595360" cy="1028700"/>
          </a:xfrm>
          <a:prstGeom prst="roundRect">
            <a:avLst>
              <a:gd name="adj" fmla="val 13333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3E804C"/>
            </a:solidFill>
            <a:prstDash val="solid"/>
          </a:ln>
        </p:spPr>
      </p:sp>
      <p:sp>
        <p:nvSpPr>
          <p:cNvPr id="10" name="IFTfAFAi"/>
          <p:cNvSpPr/>
          <p:nvPr/>
        </p:nvSpPr>
        <p:spPr>
          <a:xfrm>
            <a:off x="468630" y="389876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E804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AQ0UJxec"/>
          <p:cNvSpPr/>
          <p:nvPr/>
        </p:nvSpPr>
        <p:spPr>
          <a:xfrm>
            <a:off x="1108710" y="3670169"/>
            <a:ext cx="7566660" cy="8229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Day bag &amp; packed lunch:</a:t>
            </a:r>
            <a:r>
              <a:rPr lang="en-US" sz="1800" dirty="0">
                <a:solidFill>
                  <a:srgbClr val="3B45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small backpack for packed lunches and water bottles during daily walking tours.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v9E6t4"/>
          <p:cNvSpPr/>
          <p:nvPr/>
        </p:nvSpPr>
        <p:spPr>
          <a:xfrm>
            <a:off x="274319" y="257300"/>
            <a:ext cx="7115387" cy="12667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marR="0" lvl="0" indent="0" algn="l" defTabSz="914400" rtl="0" eaLnBrk="1" fontAlgn="auto" latinLnBrk="0" hangingPunct="1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80" b="0" i="0" u="none" strike="noStrike" kern="1200" cap="none" spc="0" normalizeH="0" baseline="0" noProof="0" dirty="0">
                <a:ln>
                  <a:noFill/>
                </a:ln>
                <a:solidFill>
                  <a:srgbClr val="3B4540"/>
                </a:solidFill>
                <a:effectLst/>
                <a:uLnTx/>
                <a:uFillTx/>
                <a:latin typeface="Bevan" pitchFamily="34" charset="0"/>
                <a:ea typeface="Bevan" pitchFamily="34" charset="-122"/>
                <a:cs typeface="Bevan" pitchFamily="34" charset="-120"/>
              </a:rPr>
              <a:t>School and contact information</a:t>
            </a:r>
            <a:endParaRPr kumimoji="0" lang="en-US" sz="28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B62HYEeO"/>
          <p:cNvSpPr/>
          <p:nvPr/>
        </p:nvSpPr>
        <p:spPr>
          <a:xfrm>
            <a:off x="274320" y="1297034"/>
            <a:ext cx="4709160" cy="33489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marR="0" lvl="0" indent="0" algn="l" defTabSz="914400" rtl="0" eaLnBrk="1" fontAlgn="auto" latinLnBrk="0" hangingPunct="1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ClrTx/>
              <a:buSzTx/>
              <a:buFontTx/>
              <a:buNone/>
              <a:tabLst/>
              <a:defRPr/>
            </a:pPr>
            <a:endParaRPr kumimoji="0" lang="en-US" sz="1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A6A0A1-5A3A-402A-9472-60670AF9C9EA}"/>
              </a:ext>
            </a:extLst>
          </p:cNvPr>
          <p:cNvSpPr/>
          <p:nvPr/>
        </p:nvSpPr>
        <p:spPr>
          <a:xfrm>
            <a:off x="435187" y="1358493"/>
            <a:ext cx="5701453" cy="2374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Little Sutton C of E:  </a:t>
            </a:r>
            <a:r>
              <a:rPr lang="en-GB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0151 312 8338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Conker Club Phone Number: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GB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07395286433    for emergencies only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86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f4ea78f-192d-4611-87ae-2dc59a26a976" descr="/home/forge/chalkie-production-workers-1/releases/78787817/backend/storage/app/render-specs/efc2b24f-1ee8-410b-a647-cefa5e2cd557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4" name="4eb19405-927e-45f0-8f2d-ea4b0f2e0471"/>
          <p:cNvSpPr/>
          <p:nvPr/>
        </p:nvSpPr>
        <p:spPr>
          <a:xfrm>
            <a:off x="285750" y="24587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3B4540"/>
                </a:solidFill>
                <a:latin typeface="Bevan" pitchFamily="34" charset="0"/>
                <a:ea typeface="Bevan" pitchFamily="34" charset="-122"/>
                <a:cs typeface="Bevan" pitchFamily="34" charset="-120"/>
              </a:rPr>
              <a:t>Parent Questions and Readiness</a:t>
            </a:r>
            <a:endParaRPr lang="en-US" sz="2880" dirty="0"/>
          </a:p>
        </p:txBody>
      </p:sp>
      <p:sp>
        <p:nvSpPr>
          <p:cNvPr id="5" name="f3fc11f4-8495-464a-8a47-243b9702d37a"/>
          <p:cNvSpPr/>
          <p:nvPr/>
        </p:nvSpPr>
        <p:spPr>
          <a:xfrm>
            <a:off x="2766907" y="1701246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800" dirty="0">
                <a:solidFill>
                  <a:srgbClr val="040F0F"/>
                </a:solidFill>
                <a:latin typeface="Inter" pitchFamily="34" charset="0"/>
              </a:rPr>
              <a:t>Thanks for listening. </a:t>
            </a:r>
          </a:p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endParaRPr lang="en-US" sz="2800" dirty="0">
              <a:solidFill>
                <a:srgbClr val="040F0F"/>
              </a:solidFill>
              <a:latin typeface="Inter" pitchFamily="34" charset="0"/>
            </a:endParaRPr>
          </a:p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2800" dirty="0">
                <a:solidFill>
                  <a:srgbClr val="040F0F"/>
                </a:solidFill>
                <a:latin typeface="Inter" pitchFamily="34" charset="0"/>
              </a:rPr>
              <a:t>Any questions? 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6707DCC9E60E45BDD315FB5F3B4669" ma:contentTypeVersion="13" ma:contentTypeDescription="Create a new document." ma:contentTypeScope="" ma:versionID="6b36dd6e9d8acd561745d9590f368768">
  <xsd:schema xmlns:xsd="http://www.w3.org/2001/XMLSchema" xmlns:xs="http://www.w3.org/2001/XMLSchema" xmlns:p="http://schemas.microsoft.com/office/2006/metadata/properties" xmlns:ns3="b94d9546-48f9-4e26-b6aa-602c6de66fdf" targetNamespace="http://schemas.microsoft.com/office/2006/metadata/properties" ma:root="true" ma:fieldsID="4f2ee71f5f928a2cc2d793dd5eed7a3e" ns3:_="">
    <xsd:import namespace="b94d9546-48f9-4e26-b6aa-602c6de66fd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d9546-48f9-4e26-b6aa-602c6de66f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94d9546-48f9-4e26-b6aa-602c6de66fdf" xsi:nil="true"/>
  </documentManagement>
</p:properties>
</file>

<file path=customXml/itemProps1.xml><?xml version="1.0" encoding="utf-8"?>
<ds:datastoreItem xmlns:ds="http://schemas.openxmlformats.org/officeDocument/2006/customXml" ds:itemID="{8BD10032-E3FB-4F05-B8C7-F289398770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4d9546-48f9-4e26-b6aa-602c6de66f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47F93A-2D77-44D8-8ECC-CAFDBC5F9A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069E96-31B7-4B5D-9BDC-8B91D24D12E3}">
  <ds:schemaRefs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b94d9546-48f9-4e26-b6aa-602c6de66fdf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460</Words>
  <Application>Microsoft Office PowerPoint</Application>
  <PresentationFormat>On-screen Show (16:9)</PresentationFormat>
  <Paragraphs>63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Bevan</vt:lpstr>
      <vt:lpstr>Arial</vt:lpstr>
      <vt:lpstr>Calibri</vt:lpstr>
      <vt:lpstr>Times New Roman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 York Residential</dc:title>
  <dc:subject>PptxGenJS Presentation</dc:subject>
  <dc:creator>PptxGenJS</dc:creator>
  <cp:lastModifiedBy>Simon Walker</cp:lastModifiedBy>
  <cp:revision>4</cp:revision>
  <dcterms:created xsi:type="dcterms:W3CDTF">2026-09-28T19:52:22Z</dcterms:created>
  <dcterms:modified xsi:type="dcterms:W3CDTF">2026-09-28T20:10:23Z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0x010100D96707DCC9E60E45BDD315FB5F3B4669</vt:lpwstr>
  </property>
</Properties>
</file>